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7753-3CD2-41BC-89E3-87DBA3030F74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349D2-348F-4F27-96BA-61E66EAB2E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0076D9-6F32-459A-B560-30830DD0653A}" type="datetimeFigureOut">
              <a:rPr lang="fr-FR" smtClean="0"/>
              <a:t>11/07/2014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11D7CE-F447-4D3F-AA64-C4CF0B9706E5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mien.hall@newcastle.ac.uk" TargetMode="External"/><Relationship Id="rId2" Type="http://schemas.openxmlformats.org/officeDocument/2006/relationships/hyperlink" Target="mailto:sandra.salin@newcastle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morgane.mazan@newcastle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712968" cy="338437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School of Modern Languages (SML)</a:t>
            </a:r>
          </a:p>
          <a:p>
            <a:pPr algn="l"/>
            <a:r>
              <a:rPr lang="en-GB" dirty="0" smtClean="0"/>
              <a:t>Dr </a:t>
            </a:r>
            <a:r>
              <a:rPr lang="en-GB" dirty="0"/>
              <a:t>Sandra Salin – </a:t>
            </a:r>
            <a:r>
              <a:rPr lang="en-GB" u="sng" dirty="0" smtClean="0">
                <a:solidFill>
                  <a:srgbClr val="C00000"/>
                </a:solidFill>
                <a:hlinkClick r:id="rId2"/>
              </a:rPr>
              <a:t>sandra.salin@newcastle.ac.uk</a:t>
            </a:r>
            <a:endParaRPr lang="en-GB" u="sng" dirty="0" smtClean="0">
              <a:solidFill>
                <a:srgbClr val="C00000"/>
              </a:solidFill>
            </a:endParaRPr>
          </a:p>
          <a:p>
            <a:pPr algn="l"/>
            <a:endParaRPr lang="en-GB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GB" dirty="0" smtClean="0"/>
              <a:t>   Dr Damien Hall </a:t>
            </a:r>
            <a:r>
              <a:rPr lang="en-GB" dirty="0"/>
              <a:t>-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damien.hall@newcastle.ac.uk</a:t>
            </a:r>
            <a:endParaRPr lang="en-GB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GB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GB" dirty="0" smtClean="0"/>
              <a:t>          Morgane </a:t>
            </a:r>
            <a:r>
              <a:rPr lang="en-GB" dirty="0"/>
              <a:t>M</a:t>
            </a:r>
            <a:r>
              <a:rPr lang="en-GB" dirty="0" smtClean="0"/>
              <a:t>azan </a:t>
            </a:r>
            <a:r>
              <a:rPr lang="en-GB" dirty="0"/>
              <a:t>- </a:t>
            </a:r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morgane.mazan@newcastle.ac.uk</a:t>
            </a:r>
            <a:endParaRPr lang="en-GB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GB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58" y="1484784"/>
            <a:ext cx="9140542" cy="1542033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GB" b="1" dirty="0"/>
              <a:t>Better French Living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through Independent Learning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411" y="4293096"/>
            <a:ext cx="115212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5" t="21312" r="25375" b="15500"/>
          <a:stretch/>
        </p:blipFill>
        <p:spPr>
          <a:xfrm>
            <a:off x="7668344" y="5208814"/>
            <a:ext cx="1152128" cy="152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Aims</a:t>
            </a: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784976" cy="4680520"/>
          </a:xfrm>
        </p:spPr>
        <p:txBody>
          <a:bodyPr>
            <a:normAutofit/>
          </a:bodyPr>
          <a:lstStyle/>
          <a:p>
            <a:r>
              <a:rPr lang="en-GB" sz="2800" dirty="0"/>
              <a:t>to collaborate with Stage 2, 3 and 4 French language students </a:t>
            </a:r>
            <a:endParaRPr lang="en-GB" sz="2800" dirty="0" smtClean="0"/>
          </a:p>
          <a:p>
            <a:r>
              <a:rPr lang="en-GB" sz="2800" dirty="0"/>
              <a:t>t</a:t>
            </a:r>
            <a:r>
              <a:rPr lang="en-GB" sz="2800" dirty="0" smtClean="0"/>
              <a:t>o develop specifically designed online </a:t>
            </a:r>
            <a:r>
              <a:rPr lang="en-GB" sz="2800" dirty="0"/>
              <a:t>resources </a:t>
            </a:r>
            <a:endParaRPr lang="en-GB" sz="2800" dirty="0" smtClean="0"/>
          </a:p>
          <a:p>
            <a:r>
              <a:rPr lang="en-GB" sz="2800" dirty="0"/>
              <a:t>t</a:t>
            </a:r>
            <a:r>
              <a:rPr lang="en-GB" sz="2800" dirty="0" smtClean="0"/>
              <a:t>o promote targeted independent learning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o help NU students </a:t>
            </a:r>
            <a:r>
              <a:rPr lang="en-GB" sz="2800" dirty="0"/>
              <a:t>prepare for the time they will spend in a francophone country </a:t>
            </a:r>
            <a:r>
              <a:rPr lang="en-GB" sz="2800" dirty="0" smtClean="0"/>
              <a:t>as part of their studies</a:t>
            </a:r>
          </a:p>
          <a:p>
            <a:r>
              <a:rPr lang="en-GB" sz="2800" dirty="0" smtClean="0"/>
              <a:t>to integrate linguistics content </a:t>
            </a:r>
            <a:r>
              <a:rPr lang="en-GB" sz="2800" dirty="0"/>
              <a:t>into French Language learning and </a:t>
            </a:r>
            <a:r>
              <a:rPr lang="en-GB" sz="2800" dirty="0" smtClean="0"/>
              <a:t>teaching</a:t>
            </a:r>
          </a:p>
          <a:p>
            <a:r>
              <a:rPr lang="en-GB" sz="2800" dirty="0"/>
              <a:t>to narrow the gap between (research-based) Content modules and (language-learning-based) Language modules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024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368152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Better preparation for living in a francophone country</a:t>
            </a: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060848"/>
            <a:ext cx="8784976" cy="1944216"/>
          </a:xfrm>
        </p:spPr>
        <p:txBody>
          <a:bodyPr>
            <a:noAutofit/>
          </a:bodyPr>
          <a:lstStyle/>
          <a:p>
            <a:r>
              <a:rPr lang="en-GB" b="1" dirty="0" smtClean="0"/>
              <a:t>Who</a:t>
            </a:r>
            <a:r>
              <a:rPr lang="en-GB" dirty="0" smtClean="0"/>
              <a:t> goes abroad? </a:t>
            </a:r>
          </a:p>
          <a:p>
            <a:r>
              <a:rPr lang="en-GB" b="1" dirty="0" smtClean="0"/>
              <a:t>How</a:t>
            </a:r>
            <a:r>
              <a:rPr lang="en-GB" dirty="0" smtClean="0"/>
              <a:t> are they prepared?</a:t>
            </a:r>
          </a:p>
          <a:p>
            <a:r>
              <a:rPr lang="en-GB" dirty="0" smtClean="0"/>
              <a:t>SML Students’ feedback</a:t>
            </a:r>
          </a:p>
          <a:p>
            <a:r>
              <a:rPr lang="en-US" dirty="0" smtClean="0"/>
              <a:t>Preliminary survey among Stage 4 students (returning from their Year Abroad)</a:t>
            </a:r>
            <a:endParaRPr lang="en-GB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755576" y="4365104"/>
            <a:ext cx="8189022" cy="936104"/>
            <a:chOff x="755576" y="4293096"/>
            <a:chExt cx="8189022" cy="936104"/>
          </a:xfrm>
        </p:grpSpPr>
        <p:sp>
          <p:nvSpPr>
            <p:cNvPr id="7" name="Right Arrow 6"/>
            <p:cNvSpPr/>
            <p:nvPr/>
          </p:nvSpPr>
          <p:spPr>
            <a:xfrm>
              <a:off x="755576" y="4437112"/>
              <a:ext cx="216024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57868" y="4869160"/>
              <a:ext cx="216024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973891" y="4293096"/>
              <a:ext cx="7970707" cy="936104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763" indent="0">
                <a:buNone/>
              </a:pPr>
              <a:r>
                <a:rPr lang="en-GB" dirty="0" smtClean="0"/>
                <a:t>everyday situations – Practical</a:t>
              </a:r>
              <a:endParaRPr lang="en-GB" dirty="0"/>
            </a:p>
            <a:p>
              <a:pPr marL="4763" indent="0">
                <a:buNone/>
              </a:pPr>
              <a:r>
                <a:rPr lang="en-GB" dirty="0" smtClean="0"/>
                <a:t>informal </a:t>
              </a:r>
              <a:r>
                <a:rPr lang="en-GB" dirty="0"/>
                <a:t>conversations – </a:t>
              </a:r>
              <a:r>
                <a:rPr lang="en-GB" dirty="0" smtClean="0"/>
                <a:t>Oral</a:t>
              </a:r>
            </a:p>
            <a:p>
              <a:pPr marL="0" indent="0">
                <a:buFont typeface="Wingdings 2"/>
                <a:buNone/>
              </a:pPr>
              <a:endParaRPr lang="en-GB" dirty="0" smtClean="0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64704" y="5445224"/>
            <a:ext cx="8784976" cy="129614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Independent learning – online resources</a:t>
            </a:r>
          </a:p>
          <a:p>
            <a:r>
              <a:rPr lang="en-GB" dirty="0"/>
              <a:t>Existing online </a:t>
            </a:r>
            <a:r>
              <a:rPr lang="en-GB" dirty="0" smtClean="0"/>
              <a:t>resources</a:t>
            </a:r>
          </a:p>
          <a:p>
            <a:r>
              <a:rPr lang="en-GB" dirty="0" smtClean="0"/>
              <a:t>To go beyond the SML</a:t>
            </a:r>
          </a:p>
          <a:p>
            <a:pPr marL="0" indent="0">
              <a:buFont typeface="Wingdings 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662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296144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Better integration of Linguistics into language learning</a:t>
            </a: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786" y="1556792"/>
            <a:ext cx="8640960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Why?</a:t>
            </a:r>
          </a:p>
          <a:p>
            <a:r>
              <a:rPr lang="en-US" sz="2400" dirty="0" smtClean="0"/>
              <a:t>Better links between content and language</a:t>
            </a:r>
          </a:p>
          <a:p>
            <a:r>
              <a:rPr lang="en-US" sz="2400" dirty="0" smtClean="0"/>
              <a:t>To show how linguistics can help enhance language skills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2794630"/>
            <a:ext cx="8172400" cy="172819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dirty="0" smtClean="0"/>
              <a:t>For example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Accents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Pronunciation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Intonation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786" y="5141088"/>
            <a:ext cx="8784976" cy="1224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Integration </a:t>
            </a:r>
            <a:r>
              <a:rPr lang="en-US" sz="2400" dirty="0"/>
              <a:t>of one linguistic point per real-life situation </a:t>
            </a:r>
            <a:r>
              <a:rPr lang="en-US" sz="2400" dirty="0" smtClean="0"/>
              <a:t>unit</a:t>
            </a:r>
          </a:p>
          <a:p>
            <a:r>
              <a:rPr lang="en-US" sz="2400" dirty="0"/>
              <a:t>Targeted </a:t>
            </a:r>
            <a:r>
              <a:rPr lang="en-US" sz="2400" dirty="0" smtClean="0"/>
              <a:t>exercises and activities</a:t>
            </a:r>
            <a:endParaRPr lang="en-US" sz="2400" dirty="0"/>
          </a:p>
          <a:p>
            <a:endParaRPr lang="en-US" sz="2400" dirty="0" smtClean="0"/>
          </a:p>
          <a:p>
            <a:endParaRPr lang="fr-F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786" y="4723958"/>
            <a:ext cx="8640960" cy="4320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b="1" dirty="0" smtClean="0"/>
              <a:t>How?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694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79695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Project phase 1 - Consultation</a:t>
            </a: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030" y="980728"/>
            <a:ext cx="8435280" cy="576064"/>
          </a:xfrm>
        </p:spPr>
        <p:txBody>
          <a:bodyPr>
            <a:normAutofit/>
          </a:bodyPr>
          <a:lstStyle/>
          <a:p>
            <a:r>
              <a:rPr lang="en-GB" sz="2900" dirty="0" smtClean="0"/>
              <a:t>Surveys currently going on: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19960" y="1700808"/>
            <a:ext cx="8189022" cy="1311822"/>
            <a:chOff x="755576" y="4293096"/>
            <a:chExt cx="8189022" cy="1224136"/>
          </a:xfrm>
        </p:grpSpPr>
        <p:sp>
          <p:nvSpPr>
            <p:cNvPr id="7" name="Right Arrow 6"/>
            <p:cNvSpPr/>
            <p:nvPr/>
          </p:nvSpPr>
          <p:spPr>
            <a:xfrm>
              <a:off x="755576" y="4398557"/>
              <a:ext cx="216024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57868" y="4797152"/>
              <a:ext cx="216024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973891" y="4293096"/>
              <a:ext cx="7970707" cy="1224136"/>
            </a:xfrm>
            <a:prstGeom prst="rect">
              <a:avLst/>
            </a:prstGeom>
          </p:spPr>
          <p:txBody>
            <a:bodyPr vert="horz">
              <a:normAutofit fontScale="77500" lnSpcReduction="20000"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3800" dirty="0" smtClean="0"/>
                <a:t>Focus </a:t>
              </a:r>
              <a:r>
                <a:rPr lang="en-GB" sz="3800" dirty="0"/>
                <a:t>groups (SML Stage 4 </a:t>
              </a:r>
              <a:r>
                <a:rPr lang="en-GB" sz="3800" dirty="0" smtClean="0"/>
                <a:t>students)</a:t>
              </a:r>
            </a:p>
            <a:p>
              <a:pPr marL="0" indent="0">
                <a:buNone/>
              </a:pPr>
              <a:r>
                <a:rPr lang="en-GB" sz="3800" dirty="0" smtClean="0"/>
                <a:t>E-mails </a:t>
              </a:r>
              <a:r>
                <a:rPr lang="en-GB" sz="3800" dirty="0"/>
                <a:t>to </a:t>
              </a:r>
              <a:r>
                <a:rPr lang="en-GB" sz="3800" dirty="0" smtClean="0"/>
                <a:t>SML Stage </a:t>
              </a:r>
              <a:r>
                <a:rPr lang="en-GB" sz="3800" dirty="0"/>
                <a:t>3 students with experience in a French-speaking </a:t>
              </a:r>
              <a:r>
                <a:rPr lang="en-GB" sz="3800" dirty="0" smtClean="0"/>
                <a:t>country</a:t>
              </a:r>
            </a:p>
            <a:p>
              <a:pPr marL="0" indent="0">
                <a:buNone/>
              </a:pPr>
              <a:endParaRPr lang="en-GB" sz="3800" dirty="0" smtClean="0"/>
            </a:p>
            <a:p>
              <a:pPr marL="0" indent="0">
                <a:buNone/>
              </a:pPr>
              <a:endParaRPr lang="en-GB" sz="3800" dirty="0"/>
            </a:p>
            <a:p>
              <a:pPr marL="0" indent="0">
                <a:buFont typeface="Wingdings 2"/>
                <a:buNone/>
              </a:pPr>
              <a:endParaRPr lang="en-GB" dirty="0" smtClean="0"/>
            </a:p>
            <a:p>
              <a:pPr marL="0" indent="0">
                <a:buFont typeface="Wingdings 2"/>
                <a:buNone/>
              </a:pPr>
              <a:endParaRPr lang="en-GB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7504" y="3012630"/>
            <a:ext cx="8784976" cy="2720626"/>
            <a:chOff x="107504" y="2708341"/>
            <a:chExt cx="8784976" cy="2720626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3389947"/>
              <a:ext cx="424847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 smtClean="0"/>
                <a:t>Cultural </a:t>
              </a:r>
              <a:r>
                <a:rPr lang="en-GB" sz="2300" dirty="0"/>
                <a:t>differences / </a:t>
              </a:r>
              <a:r>
                <a:rPr lang="en-GB" sz="2300" dirty="0" smtClean="0"/>
                <a:t>clichés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 smtClean="0"/>
                <a:t>Etiquette </a:t>
              </a:r>
              <a:endParaRPr lang="en-GB" sz="2300" dirty="0"/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/>
                <a:t>D</a:t>
              </a:r>
              <a:r>
                <a:rPr lang="en-GB" sz="2300" dirty="0" smtClean="0"/>
                <a:t>aily </a:t>
              </a:r>
              <a:r>
                <a:rPr lang="en-GB" sz="2300" dirty="0"/>
                <a:t>life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 smtClean="0"/>
                <a:t>Healthcare</a:t>
              </a:r>
              <a:endParaRPr lang="en-GB" sz="2300" dirty="0"/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/>
                <a:t>Education </a:t>
              </a:r>
              <a:r>
                <a:rPr lang="en-GB" sz="2300" dirty="0" smtClean="0"/>
                <a:t>systems</a:t>
              </a:r>
              <a:endParaRPr lang="en-GB" sz="2300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07504" y="2708341"/>
              <a:ext cx="8435280" cy="576064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900" dirty="0" smtClean="0"/>
                <a:t>Difficulties identified so far: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3212976"/>
              <a:ext cx="432048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/>
                <a:t>Opening a bank account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 smtClean="0"/>
                <a:t>Phone </a:t>
              </a:r>
              <a:r>
                <a:rPr lang="en-GB" sz="2300" dirty="0"/>
                <a:t>conversations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/>
                <a:t>Slang  / daily vocabulary and conversations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/>
                <a:t>Accents</a:t>
              </a:r>
            </a:p>
            <a:p>
              <a:pPr marL="450850" lvl="3" indent="-342900">
                <a:buFont typeface="Arial" panose="020B0604020202020204" pitchFamily="34" charset="0"/>
                <a:buChar char="•"/>
              </a:pPr>
              <a:r>
                <a:rPr lang="en-GB" sz="2300" dirty="0" smtClean="0"/>
                <a:t>Correspondence / emails</a:t>
              </a:r>
              <a:endParaRPr lang="en-GB" sz="2300" dirty="0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273702" y="5877272"/>
            <a:ext cx="8435280" cy="88081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900" dirty="0"/>
              <a:t>Second step: consult </a:t>
            </a:r>
            <a:r>
              <a:rPr lang="en-GB" sz="2900" dirty="0" smtClean="0"/>
              <a:t>non-SML </a:t>
            </a:r>
            <a:r>
              <a:rPr lang="en-GB" sz="2900" dirty="0"/>
              <a:t>students with experience in a French-speaking </a:t>
            </a:r>
            <a:r>
              <a:rPr lang="en-GB" sz="2900" dirty="0" smtClean="0"/>
              <a:t>country</a:t>
            </a:r>
            <a:endParaRPr lang="fr-FR" sz="2900" dirty="0"/>
          </a:p>
        </p:txBody>
      </p:sp>
    </p:spTree>
    <p:extLst>
      <p:ext uri="{BB962C8B-B14F-4D97-AF65-F5344CB8AC3E}">
        <p14:creationId xmlns:p14="http://schemas.microsoft.com/office/powerpoint/2010/main" val="24718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The future of the project</a:t>
            </a: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444371"/>
            <a:ext cx="4320480" cy="20532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2508250" algn="l"/>
              </a:tabLst>
            </a:pPr>
            <a:r>
              <a:rPr lang="en-GB" b="1" dirty="0" smtClean="0"/>
              <a:t>Summer 2014</a:t>
            </a:r>
            <a:endParaRPr lang="en-GB" dirty="0"/>
          </a:p>
          <a:p>
            <a:pPr marL="0" indent="0">
              <a:buNone/>
              <a:tabLst>
                <a:tab pos="2508250" algn="l"/>
              </a:tabLst>
            </a:pPr>
            <a:r>
              <a:rPr lang="en-GB" dirty="0" smtClean="0"/>
              <a:t>Material development (including listening </a:t>
            </a:r>
            <a:r>
              <a:rPr lang="en-GB" dirty="0"/>
              <a:t>activities focussing on spoken and colloquial French, cultural differences, etiquette, practical situations, </a:t>
            </a:r>
            <a:r>
              <a:rPr lang="en-GB" dirty="0" smtClean="0"/>
              <a:t>accents </a:t>
            </a:r>
            <a:r>
              <a:rPr lang="en-GB" dirty="0"/>
              <a:t>and </a:t>
            </a:r>
            <a:r>
              <a:rPr lang="en-GB" dirty="0" smtClean="0"/>
              <a:t>intonation)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1556792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Parts of the material will be produced in-house </a:t>
            </a:r>
          </a:p>
          <a:p>
            <a:pPr lvl="0"/>
            <a:r>
              <a:rPr lang="en-GB" sz="2400" dirty="0"/>
              <a:t>All recordings used will be transcribed and answer sheets (or recordings) produced</a:t>
            </a:r>
            <a:r>
              <a:rPr lang="en-GB" sz="2400" dirty="0" smtClean="0"/>
              <a:t>.</a:t>
            </a:r>
            <a:endParaRPr lang="fr-F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698475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08250" algn="l"/>
              </a:tabLst>
            </a:pPr>
            <a:r>
              <a:rPr lang="en-GB" sz="2400" b="1" dirty="0"/>
              <a:t>Semester 1 </a:t>
            </a:r>
            <a:r>
              <a:rPr lang="en-GB" sz="2400" b="1" dirty="0" smtClean="0"/>
              <a:t>2014-15</a:t>
            </a:r>
            <a:endParaRPr lang="en-GB" sz="2400" dirty="0"/>
          </a:p>
          <a:p>
            <a:pPr>
              <a:tabLst>
                <a:tab pos="2508250" algn="l"/>
              </a:tabLst>
            </a:pPr>
            <a:r>
              <a:rPr lang="en-GB" sz="2400" dirty="0" smtClean="0"/>
              <a:t>Material </a:t>
            </a:r>
            <a:r>
              <a:rPr lang="en-GB" sz="2400" dirty="0"/>
              <a:t>made available to Stage 2 students via </a:t>
            </a:r>
            <a:r>
              <a:rPr lang="en-GB" sz="2400" dirty="0" smtClean="0"/>
              <a:t>Blackboard</a:t>
            </a:r>
            <a:r>
              <a:rPr lang="en-GB" sz="2400" dirty="0"/>
              <a:t>.</a:t>
            </a:r>
          </a:p>
          <a:p>
            <a:pPr marL="320040" lvl="1" indent="0">
              <a:buNone/>
            </a:pPr>
            <a:r>
              <a:rPr lang="en-GB" sz="2400" dirty="0" smtClean="0"/>
              <a:t>Amendments after feedback.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469031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08250" algn="l"/>
              </a:tabLst>
            </a:pPr>
            <a:r>
              <a:rPr lang="en-GB" sz="2400" b="1" dirty="0"/>
              <a:t>Semester </a:t>
            </a:r>
            <a:r>
              <a:rPr lang="en-GB" sz="2400" b="1" dirty="0" smtClean="0"/>
              <a:t>2 2014-15</a:t>
            </a:r>
            <a:endParaRPr lang="en-GB" sz="2400" dirty="0"/>
          </a:p>
          <a:p>
            <a:pPr>
              <a:tabLst>
                <a:tab pos="2508250" algn="l"/>
              </a:tabLst>
            </a:pPr>
            <a:r>
              <a:rPr lang="en-GB" sz="2400" dirty="0" smtClean="0"/>
              <a:t>Tested </a:t>
            </a:r>
            <a:r>
              <a:rPr lang="en-GB" sz="2400" dirty="0"/>
              <a:t>material made available to NU students via Language Resource Centre. </a:t>
            </a:r>
            <a:endParaRPr lang="fr-FR" sz="2400" dirty="0"/>
          </a:p>
        </p:txBody>
      </p:sp>
      <p:sp>
        <p:nvSpPr>
          <p:cNvPr id="7" name="Down Arrow 6"/>
          <p:cNvSpPr/>
          <p:nvPr/>
        </p:nvSpPr>
        <p:spPr>
          <a:xfrm>
            <a:off x="395536" y="1556792"/>
            <a:ext cx="360040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395536" y="3789040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395536" y="5589240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4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Long-term objectives</a:t>
            </a: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967" y="1471774"/>
            <a:ext cx="8865076" cy="3781400"/>
          </a:xfrm>
        </p:spPr>
        <p:txBody>
          <a:bodyPr>
            <a:normAutofit fontScale="92500" lnSpcReduction="20000"/>
          </a:bodyPr>
          <a:lstStyle/>
          <a:p>
            <a:r>
              <a:rPr lang="en-GB" sz="3300" dirty="0" smtClean="0"/>
              <a:t>to </a:t>
            </a:r>
            <a:r>
              <a:rPr lang="en-GB" sz="3300" dirty="0"/>
              <a:t>provide up-to-date, culturally relevant material </a:t>
            </a:r>
            <a:endParaRPr lang="en-GB" sz="3300" dirty="0" smtClean="0"/>
          </a:p>
          <a:p>
            <a:r>
              <a:rPr lang="en-GB" sz="3300" dirty="0" smtClean="0"/>
              <a:t>to offer students </a:t>
            </a:r>
            <a:r>
              <a:rPr lang="en-GB" sz="3300" dirty="0"/>
              <a:t>the opportunity to practice their skills with targeted sources on a regular </a:t>
            </a:r>
            <a:r>
              <a:rPr lang="en-GB" sz="3300" dirty="0" smtClean="0"/>
              <a:t>basis </a:t>
            </a:r>
          </a:p>
          <a:p>
            <a:r>
              <a:rPr lang="en-GB" sz="3300" dirty="0" smtClean="0"/>
              <a:t>to encourage students </a:t>
            </a:r>
            <a:r>
              <a:rPr lang="en-GB" sz="3300" dirty="0"/>
              <a:t>to practice regularly and </a:t>
            </a:r>
            <a:r>
              <a:rPr lang="en-GB" sz="3300" dirty="0" smtClean="0"/>
              <a:t>formatively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Please contact us and send your suggestions!</a:t>
            </a:r>
          </a:p>
          <a:p>
            <a:pPr marL="0" indent="0" algn="ctr">
              <a:buNone/>
            </a:pPr>
            <a:r>
              <a:rPr lang="en-GB" sz="3800" b="1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fr-FR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077" y="532518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andra.salin@newcastle.ac.uk</a:t>
            </a:r>
          </a:p>
          <a:p>
            <a:pPr algn="ctr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amien.hall@newcastle.ac.uk </a:t>
            </a:r>
            <a:endParaRPr lang="en-GB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1908</TotalTime>
  <Words>402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Better French Living  through Independent Learning</vt:lpstr>
      <vt:lpstr>Aims</vt:lpstr>
      <vt:lpstr>Better preparation for living in a francophone country</vt:lpstr>
      <vt:lpstr>Better integration of Linguistics into language learning</vt:lpstr>
      <vt:lpstr>Project phase 1 - Consultation</vt:lpstr>
      <vt:lpstr>The future of the project</vt:lpstr>
      <vt:lpstr>Long-term objectives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French Living  through the Internet and Linguistics</dc:title>
  <dc:creator>nss68</dc:creator>
  <cp:lastModifiedBy>Nash S.</cp:lastModifiedBy>
  <cp:revision>30</cp:revision>
  <cp:lastPrinted>2014-07-08T12:50:48Z</cp:lastPrinted>
  <dcterms:created xsi:type="dcterms:W3CDTF">2014-06-16T09:24:44Z</dcterms:created>
  <dcterms:modified xsi:type="dcterms:W3CDTF">2014-07-11T15:19:09Z</dcterms:modified>
</cp:coreProperties>
</file>